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5" r:id="rId3"/>
    <p:sldId id="266" r:id="rId4"/>
    <p:sldId id="267" r:id="rId5"/>
    <p:sldId id="261" r:id="rId6"/>
    <p:sldId id="271" r:id="rId7"/>
    <p:sldId id="269" r:id="rId8"/>
    <p:sldId id="260" r:id="rId9"/>
    <p:sldId id="270" r:id="rId10"/>
    <p:sldId id="264" r:id="rId11"/>
    <p:sldId id="274" r:id="rId1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370" autoAdjust="0"/>
  </p:normalViewPr>
  <p:slideViewPr>
    <p:cSldViewPr snapToGrid="0">
      <p:cViewPr varScale="1">
        <p:scale>
          <a:sx n="114" d="100"/>
          <a:sy n="114" d="100"/>
        </p:scale>
        <p:origin x="1452" y="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7E540-38E0-49E9-A70B-9467525F2B00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0919-E06D-4928-A1AC-C66430086A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5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88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6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2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07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8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0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48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49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8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BB649-87B9-493B-B55F-39B6DBB6E3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26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77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5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5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0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1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4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8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7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B5D-3216-4636-AE2B-3BB3B476E8D6}" type="datetimeFigureOut">
              <a:rPr lang="ru-RU" smtClean="0"/>
              <a:t>17.07.2017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EF6DB-2DE5-44B2-8A86-586B975C3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7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tcees@nsk.so-ups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urz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image" Target="../media/image3.wmf"/><Relationship Id="rId9" Type="http://schemas.openxmlformats.org/officeDocument/2006/relationships/image" Target="../media/image11.gi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PNG"/><Relationship Id="rId10" Type="http://schemas.openxmlformats.org/officeDocument/2006/relationships/image" Target="../media/image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838817" y="5126013"/>
            <a:ext cx="4856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АО «НТЦ ЕЭС»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50098" y="6488668"/>
            <a:ext cx="8024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cs typeface="Arial" pitchFamily="34" charset="0"/>
              </a:rPr>
              <a:t>Санкт-Петербург, 2017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02287" y="1998649"/>
            <a:ext cx="7920321" cy="2515780"/>
          </a:xfrm>
          <a:prstGeom prst="rect">
            <a:avLst/>
          </a:prstGeom>
        </p:spPr>
        <p:txBody>
          <a:bodyPr vert="horz" lIns="74295" tIns="37148" rIns="74295" bIns="37148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accent1">
                    <a:lumMod val="75000"/>
                  </a:schemeClr>
                </a:solidFill>
              </a:rPr>
              <a:t>Метод автоматизированного расчёта ударного тока в </a:t>
            </a:r>
            <a:r>
              <a:rPr lang="ru-RU" sz="3200" b="1" cap="all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ПВК «АРУ РЗА»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cap="all" dirty="0">
                <a:solidFill>
                  <a:schemeClr val="accent1">
                    <a:lumMod val="75000"/>
                  </a:schemeClr>
                </a:solidFill>
              </a:rPr>
              <a:t>для проверки электроэнергетического оборудования</a:t>
            </a:r>
            <a:endParaRPr lang="ru-RU" sz="3200" cap="all" dirty="0"/>
          </a:p>
        </p:txBody>
      </p:sp>
    </p:spTree>
    <p:extLst>
      <p:ext uri="{BB962C8B-B14F-4D97-AF65-F5344CB8AC3E}">
        <p14:creationId xmlns:p14="http://schemas.microsoft.com/office/powerpoint/2010/main" val="92685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12245" y="6061793"/>
            <a:ext cx="1782552" cy="153270"/>
          </a:xfrm>
        </p:spPr>
        <p:txBody>
          <a:bodyPr/>
          <a:lstStyle/>
          <a:p>
            <a:fld id="{55E39547-D290-4BC1-B0B3-36E62794E406}" type="slidenum">
              <a:rPr lang="ru-RU" sz="1300">
                <a:solidFill>
                  <a:schemeClr val="bg1"/>
                </a:solidFill>
              </a:rPr>
              <a:pPr/>
              <a:t>10</a:t>
            </a:fld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222" y="1131369"/>
            <a:ext cx="83372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Достигнутые результаты: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повышение точности расчёта ударных токов;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проверки оборудования на смежных объектах сети при заданном повреждении;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снижение трудозатрат на проведение расчётов.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endParaRPr lang="ru-RU" sz="2400" dirty="0"/>
          </a:p>
          <a:p>
            <a:pPr lvl="0"/>
            <a:r>
              <a:rPr lang="ru-RU" sz="2400" dirty="0"/>
              <a:t>Перспективы развития: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интеграция с базой паспортных параметров электротехнического оборудования;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взаимодействие с ПО </a:t>
            </a:r>
            <a:r>
              <a:rPr lang="ru-RU" sz="2400" dirty="0" err="1"/>
              <a:t>по</a:t>
            </a:r>
            <a:r>
              <a:rPr lang="ru-RU" sz="2400" dirty="0"/>
              <a:t> расчету электрических режимов;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вывод результатов расчётов в виде технической документации</a:t>
            </a:r>
            <a:r>
              <a:rPr lang="en-US" sz="2400" dirty="0"/>
              <a:t>,</a:t>
            </a:r>
            <a:r>
              <a:rPr lang="ru-RU" sz="2400" dirty="0"/>
              <a:t> включающей рекомендуемые проектные решения.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958E0-2999-4D8F-B023-6C436CA82FF3}"/>
              </a:ext>
            </a:extLst>
          </p:cNvPr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Заключение</a:t>
            </a:r>
          </a:p>
        </p:txBody>
      </p:sp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A225DB75-AF39-4FAC-A787-44DD5E3AFD68}"/>
              </a:ext>
            </a:extLst>
          </p:cNvPr>
          <p:cNvSpPr txBox="1">
            <a:spLocks/>
          </p:cNvSpPr>
          <p:nvPr/>
        </p:nvSpPr>
        <p:spPr>
          <a:xfrm>
            <a:off x="7733609" y="6669360"/>
            <a:ext cx="219391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10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9" name="Номер слайда 4">
            <a:extLst>
              <a:ext uri="{FF2B5EF4-FFF2-40B4-BE49-F238E27FC236}">
                <a16:creationId xmlns:a16="http://schemas.microsoft.com/office/drawing/2014/main" id="{8274DA08-189B-430F-AD04-2984A358CB5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5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30" y="235064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11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8704" y="450912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630007, г. </a:t>
            </a:r>
            <a:r>
              <a:rPr lang="en-US" b="1" dirty="0" err="1"/>
              <a:t>Новосибирск</a:t>
            </a:r>
            <a:r>
              <a:rPr lang="en-US" b="1" dirty="0"/>
              <a:t>,</a:t>
            </a:r>
            <a:r>
              <a:rPr lang="ru-RU" b="1" dirty="0"/>
              <a:t> </a:t>
            </a:r>
            <a:r>
              <a:rPr lang="en-US" b="1" dirty="0" err="1"/>
              <a:t>ул</a:t>
            </a:r>
            <a:r>
              <a:rPr lang="en-US" b="1" dirty="0"/>
              <a:t>. </a:t>
            </a:r>
            <a:r>
              <a:rPr lang="en-US" b="1" dirty="0" err="1"/>
              <a:t>Коммунистическая</a:t>
            </a:r>
            <a:r>
              <a:rPr lang="en-US" b="1" dirty="0"/>
              <a:t>, 2</a:t>
            </a:r>
            <a:endParaRPr lang="ru-RU" b="1" dirty="0"/>
          </a:p>
          <a:p>
            <a:pPr algn="ctr"/>
            <a:r>
              <a:rPr lang="en-US" dirty="0"/>
              <a:t>БЦ «</a:t>
            </a:r>
            <a:r>
              <a:rPr lang="en-US" dirty="0" err="1"/>
              <a:t>Евразия</a:t>
            </a:r>
            <a:r>
              <a:rPr lang="en-US" dirty="0"/>
              <a:t>», </a:t>
            </a:r>
            <a:r>
              <a:rPr lang="en-US" dirty="0" err="1"/>
              <a:t>офис</a:t>
            </a:r>
            <a:r>
              <a:rPr lang="en-US" dirty="0"/>
              <a:t> 702</a:t>
            </a:r>
            <a:endParaRPr lang="ru-RU" dirty="0"/>
          </a:p>
          <a:p>
            <a:pPr algn="ctr"/>
            <a:r>
              <a:rPr lang="ru-RU" dirty="0"/>
              <a:t>Тел.</a:t>
            </a:r>
            <a:r>
              <a:rPr lang="en-US" dirty="0"/>
              <a:t>: +7 (383) 328-12-5</a:t>
            </a:r>
            <a:r>
              <a:rPr lang="ru-RU" dirty="0"/>
              <a:t>4</a:t>
            </a:r>
          </a:p>
          <a:p>
            <a:pPr algn="ctr"/>
            <a:r>
              <a:rPr lang="ru-RU" dirty="0"/>
              <a:t>Факс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dirty="0"/>
              <a:t>+7 (383) 328-12-5</a:t>
            </a:r>
            <a:r>
              <a:rPr lang="ru-RU" dirty="0"/>
              <a:t>1</a:t>
            </a:r>
          </a:p>
          <a:p>
            <a:pPr algn="ctr"/>
            <a:r>
              <a:rPr lang="en-US" u="sng" dirty="0">
                <a:hlinkClick r:id="rId3"/>
              </a:rPr>
              <a:t>ntcees@nsk.so-ups.ru</a:t>
            </a:r>
            <a:endParaRPr lang="en-US" u="sng" dirty="0"/>
          </a:p>
          <a:p>
            <a:pPr algn="ctr"/>
            <a:r>
              <a:rPr lang="en-US" u="sng">
                <a:hlinkClick r:id="rId4"/>
              </a:rPr>
              <a:t>www.arurza.ru</a:t>
            </a:r>
            <a:endParaRPr lang="ru-RU" dirty="0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03F915F4-B2A0-47F4-8F4F-A7672F180A8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069" y="71510"/>
            <a:ext cx="7316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Модуль расчёта ударных токов и теплового импульса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77CE4B-5EFC-494A-A9E9-F8A726209AFE}"/>
              </a:ext>
            </a:extLst>
          </p:cNvPr>
          <p:cNvSpPr/>
          <p:nvPr/>
        </p:nvSpPr>
        <p:spPr>
          <a:xfrm>
            <a:off x="519811" y="2071517"/>
            <a:ext cx="9127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Модуль предназначен для проверки электроэнергетического оборудования на электродинамическую и термическую стойкость току КЗ путём автоматизированного расчёта токов КЗ, ударных коэффициентов, ударных токов, токов термического воздействия, тепловых импульсов при КЗ в расчётной точке.</a:t>
            </a:r>
          </a:p>
          <a:p>
            <a:endParaRPr lang="ru-RU" sz="2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B8D184-5F39-43BF-A0A1-47493497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2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A5930836-6D21-4DCE-A354-1C9C8DE3A8DE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6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Предпосылки для разработки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1473360"/>
            <a:ext cx="94464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при изменении электрических параметров сети необходима</a:t>
            </a:r>
            <a:r>
              <a:rPr lang="en-US" sz="2600" dirty="0"/>
              <a:t> </a:t>
            </a:r>
            <a:r>
              <a:rPr lang="ru-RU" sz="2600" dirty="0"/>
              <a:t>проверка возможности функционирования существующего и вновь устанавливаемого оборудования на электродинамическую и термическую стойкость току КЗ;</a:t>
            </a:r>
            <a:endParaRPr lang="en-US" sz="26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использование приближенных методик приводит к погрешности в значениях получаемых расчётных величин, и их отличию от величин, возникающих при реальных происшествиях;</a:t>
            </a:r>
            <a:endParaRPr lang="en-US" sz="2600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2600" dirty="0"/>
              <a:t>точный расчёт значения ударного тока КЗ является важной задачей при выборе электрооборудования с экономической точки зрения, а также с точки зрения электробезопасности.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779188-4230-4A72-98D4-AB89BD69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3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ADE839FC-A090-4A1C-B043-62CACA7D459B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6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A4FA7-0331-4A7E-8E9C-D1863B756A46}"/>
              </a:ext>
            </a:extLst>
          </p:cNvPr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Автоматизированный расчёт ударного тока</a:t>
            </a:r>
            <a:endParaRPr lang="ru-RU" sz="3200" b="1" dirty="0"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22EEFAA-1886-41F7-B56D-99D0870535B0}"/>
              </a:ext>
            </a:extLst>
          </p:cNvPr>
          <p:cNvGrpSpPr/>
          <p:nvPr/>
        </p:nvGrpSpPr>
        <p:grpSpPr>
          <a:xfrm>
            <a:off x="838005" y="3679918"/>
            <a:ext cx="2800969" cy="1525854"/>
            <a:chOff x="138894" y="4298170"/>
            <a:chExt cx="3134638" cy="1707624"/>
          </a:xfrm>
        </p:grpSpPr>
        <p:graphicFrame>
          <p:nvGraphicFramePr>
            <p:cNvPr id="6" name="Объект 5">
              <a:extLst>
                <a:ext uri="{FF2B5EF4-FFF2-40B4-BE49-F238E27FC236}">
                  <a16:creationId xmlns:a16="http://schemas.microsoft.com/office/drawing/2014/main" id="{6D96751E-75F4-4DC9-92E3-5AE1A1910830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535475" y="4298170"/>
            <a:ext cx="1989012" cy="496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98" name="Уравнение" r:id="rId3" imgW="1066680" imgH="241200" progId="Equation.3">
                    <p:embed/>
                  </p:oleObj>
                </mc:Choice>
                <mc:Fallback>
                  <p:oleObj name="Уравнение" r:id="rId3" imgW="1066680" imgH="241200" progId="Equation.3">
                    <p:embed/>
                    <p:pic>
                      <p:nvPicPr>
                        <p:cNvPr id="23" name="Объект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75" y="4298170"/>
                          <a:ext cx="1989012" cy="49618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565A9A3-463D-4FA5-AC35-86BE1683EC74}"/>
                </a:ext>
              </a:extLst>
            </p:cNvPr>
            <p:cNvGrpSpPr/>
            <p:nvPr/>
          </p:nvGrpSpPr>
          <p:grpSpPr>
            <a:xfrm>
              <a:off x="138894" y="5506836"/>
              <a:ext cx="3056396" cy="498958"/>
              <a:chOff x="138894" y="5506836"/>
              <a:chExt cx="3056396" cy="498958"/>
            </a:xfrm>
          </p:grpSpPr>
          <p:graphicFrame>
            <p:nvGraphicFramePr>
              <p:cNvPr id="11" name="Объект 10">
                <a:extLst>
                  <a:ext uri="{FF2B5EF4-FFF2-40B4-BE49-F238E27FC236}">
                    <a16:creationId xmlns:a16="http://schemas.microsoft.com/office/drawing/2014/main" id="{D980AD76-09A4-47C1-B767-88C09F0676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5792247"/>
                  </p:ext>
                </p:extLst>
              </p:nvPr>
            </p:nvGraphicFramePr>
            <p:xfrm>
              <a:off x="138894" y="5506836"/>
              <a:ext cx="514864" cy="3430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99" name="Уравнение" r:id="rId5" imgW="457200" imgH="241300" progId="Equation.3">
                      <p:embed/>
                    </p:oleObj>
                  </mc:Choice>
                  <mc:Fallback>
                    <p:oleObj name="Уравнение" r:id="rId5" imgW="457200" imgH="241300" progId="Equation.3">
                      <p:embed/>
                      <p:pic>
                        <p:nvPicPr>
                          <p:cNvPr id="25" name="Объект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894" y="5506836"/>
                            <a:ext cx="514864" cy="343011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31">
                <a:extLst>
                  <a:ext uri="{FF2B5EF4-FFF2-40B4-BE49-F238E27FC236}">
                    <a16:creationId xmlns:a16="http://schemas.microsoft.com/office/drawing/2014/main" id="{63956F4D-F7A6-4C31-A613-0656831AD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3361" y="5544127"/>
                <a:ext cx="2541929" cy="461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37148" rIns="74295" bIns="371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indent="147042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75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ударный ток, протекающий по ветви </a:t>
                </a:r>
                <a:r>
                  <a:rPr lang="en-US" altLang="ru-RU" sz="975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altLang="ru-RU" sz="975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ru-RU" sz="975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ru-RU" altLang="ru-RU" sz="975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altLang="ru-RU" sz="488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F817200-33FE-45C3-B83A-04F695989C55}"/>
                </a:ext>
              </a:extLst>
            </p:cNvPr>
            <p:cNvGrpSpPr/>
            <p:nvPr/>
          </p:nvGrpSpPr>
          <p:grpSpPr>
            <a:xfrm>
              <a:off x="214064" y="5005513"/>
              <a:ext cx="3059468" cy="461667"/>
              <a:chOff x="214064" y="5005513"/>
              <a:chExt cx="3059468" cy="461667"/>
            </a:xfrm>
          </p:grpSpPr>
          <p:graphicFrame>
            <p:nvGraphicFramePr>
              <p:cNvPr id="9" name="Объект 8">
                <a:extLst>
                  <a:ext uri="{FF2B5EF4-FFF2-40B4-BE49-F238E27FC236}">
                    <a16:creationId xmlns:a16="http://schemas.microsoft.com/office/drawing/2014/main" id="{C5A661FA-C037-4E23-8975-2FD9449229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9208477"/>
                  </p:ext>
                </p:extLst>
              </p:nvPr>
            </p:nvGraphicFramePr>
            <p:xfrm>
              <a:off x="214064" y="5028359"/>
              <a:ext cx="397314" cy="3529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0" name="Уравнение" r:id="rId7" imgW="342751" imgH="241195" progId="Equation.3">
                      <p:embed/>
                    </p:oleObj>
                  </mc:Choice>
                  <mc:Fallback>
                    <p:oleObj name="Уравнение" r:id="rId7" imgW="342751" imgH="241195" progId="Equation.3">
                      <p:embed/>
                      <p:pic>
                        <p:nvPicPr>
                          <p:cNvPr id="24" name="Объект 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4064" y="5028359"/>
                            <a:ext cx="397314" cy="352930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ctangle 32">
                <a:extLst>
                  <a:ext uri="{FF2B5EF4-FFF2-40B4-BE49-F238E27FC236}">
                    <a16:creationId xmlns:a16="http://schemas.microsoft.com/office/drawing/2014/main" id="{967B0D24-7354-4E69-BD88-9C3032920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7" y="5005513"/>
                <a:ext cx="2677995" cy="461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37148" rIns="74295" bIns="37148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809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975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– ударный ток </a:t>
                </a:r>
                <a:r>
                  <a:rPr lang="en-US" altLang="ru-RU" sz="975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altLang="ru-RU" sz="975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-го генератора, протекающий через ветвь n-m.</a:t>
                </a:r>
                <a:endParaRPr lang="ru-RU" altLang="ru-RU" sz="488" dirty="0"/>
              </a:p>
            </p:txBody>
          </p:sp>
        </p:grpSp>
      </p:grpSp>
      <p:pic>
        <p:nvPicPr>
          <p:cNvPr id="13" name="Picture 2" descr="http://library.ispu.ru:8001/electro/text/h_text/08_6.files/image001.gif">
            <a:extLst>
              <a:ext uri="{FF2B5EF4-FFF2-40B4-BE49-F238E27FC236}">
                <a16:creationId xmlns:a16="http://schemas.microsoft.com/office/drawing/2014/main" id="{1A8283BF-C86E-42DA-BE52-1664D419C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48"/>
          <a:stretch/>
        </p:blipFill>
        <p:spPr bwMode="auto">
          <a:xfrm>
            <a:off x="1545026" y="1700738"/>
            <a:ext cx="6572812" cy="15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4">
            <a:extLst>
              <a:ext uri="{FF2B5EF4-FFF2-40B4-BE49-F238E27FC236}">
                <a16:creationId xmlns:a16="http://schemas.microsoft.com/office/drawing/2014/main" id="{81AE4C67-274E-4AB3-A4FC-76662BA4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697" y="1341749"/>
            <a:ext cx="2445040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indent="147042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63" baseline="-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63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 наложения</a:t>
            </a:r>
            <a:endParaRPr lang="ru-RU" altLang="ru-RU" sz="731" dirty="0">
              <a:latin typeface="Arial" panose="020B0604020202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018F4CE-0355-4611-935E-6BB4C1C109BC}"/>
              </a:ext>
            </a:extLst>
          </p:cNvPr>
          <p:cNvGrpSpPr/>
          <p:nvPr/>
        </p:nvGrpSpPr>
        <p:grpSpPr>
          <a:xfrm>
            <a:off x="3480227" y="3730457"/>
            <a:ext cx="2868525" cy="1366061"/>
            <a:chOff x="3008784" y="3806069"/>
            <a:chExt cx="3210240" cy="1528794"/>
          </a:xfrm>
        </p:grpSpPr>
        <p:graphicFrame>
          <p:nvGraphicFramePr>
            <p:cNvPr id="16" name="Объект 15">
              <a:extLst>
                <a:ext uri="{FF2B5EF4-FFF2-40B4-BE49-F238E27FC236}">
                  <a16:creationId xmlns:a16="http://schemas.microsoft.com/office/drawing/2014/main" id="{1D88F594-B778-46C5-95B2-CA4CE46F98EF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3260389" y="5012053"/>
            <a:ext cx="211445" cy="322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1" name="Уравнение" r:id="rId10" imgW="228600" imgH="228600" progId="Equation.3">
                    <p:embed/>
                  </p:oleObj>
                </mc:Choice>
                <mc:Fallback>
                  <p:oleObj name="Уравнение" r:id="rId10" imgW="228600" imgH="228600" progId="Equation.3">
                    <p:embed/>
                    <p:pic>
                      <p:nvPicPr>
                        <p:cNvPr id="28" name="Объект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0389" y="5012053"/>
                          <a:ext cx="211445" cy="32281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99B2C94-1705-40DA-8588-870D20AAD916}"/>
                </a:ext>
              </a:extLst>
            </p:cNvPr>
            <p:cNvGrpSpPr/>
            <p:nvPr/>
          </p:nvGrpSpPr>
          <p:grpSpPr>
            <a:xfrm>
              <a:off x="3008784" y="3806069"/>
              <a:ext cx="3210240" cy="1497141"/>
              <a:chOff x="2864768" y="4308124"/>
              <a:chExt cx="3210240" cy="1497141"/>
            </a:xfrm>
          </p:grpSpPr>
          <p:graphicFrame>
            <p:nvGraphicFramePr>
              <p:cNvPr id="18" name="Объект 17">
                <a:extLst>
                  <a:ext uri="{FF2B5EF4-FFF2-40B4-BE49-F238E27FC236}">
                    <a16:creationId xmlns:a16="http://schemas.microsoft.com/office/drawing/2014/main" id="{A2BF33AC-8EB7-4583-B782-62F2DB82BB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4677618"/>
                  </p:ext>
                </p:extLst>
              </p:nvPr>
            </p:nvGraphicFramePr>
            <p:xfrm>
              <a:off x="3163474" y="4308124"/>
              <a:ext cx="2196943" cy="4960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2" name="Уравнение" r:id="rId12" imgW="1180588" imgH="266584" progId="Equation.3">
                      <p:embed/>
                    </p:oleObj>
                  </mc:Choice>
                  <mc:Fallback>
                    <p:oleObj name="Уравнение" r:id="rId12" imgW="1180588" imgH="266584" progId="Equation.3">
                      <p:embed/>
                      <p:pic>
                        <p:nvPicPr>
                          <p:cNvPr id="26" name="Объект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63474" y="4308124"/>
                            <a:ext cx="2196943" cy="49608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Rectangle 35">
                <a:extLst>
                  <a:ext uri="{FF2B5EF4-FFF2-40B4-BE49-F238E27FC236}">
                    <a16:creationId xmlns:a16="http://schemas.microsoft.com/office/drawing/2014/main" id="{BCBAEF1D-C337-4934-88E0-069695C1B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768" y="5528264"/>
                <a:ext cx="2609906" cy="27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37148" rIns="74295" bIns="37148" numCol="1" anchor="ctr" anchorCtr="0" compatLnSpc="1">
                <a:prstTxWarp prst="textNoShape">
                  <a:avLst/>
                </a:prstTxWarp>
                <a:spAutoFit/>
              </a:bodyPr>
              <a:lstStyle>
                <a:lvl1pPr indent="1809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ru-RU" altLang="ru-RU" sz="975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– ударный коэффициент</a:t>
                </a:r>
                <a:endParaRPr lang="ru-RU" altLang="ru-RU" sz="488" dirty="0"/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98991D59-28DA-451E-9839-C714AF566B2A}"/>
                  </a:ext>
                </a:extLst>
              </p:cNvPr>
              <p:cNvGrpSpPr/>
              <p:nvPr/>
            </p:nvGrpSpPr>
            <p:grpSpPr>
              <a:xfrm>
                <a:off x="3112838" y="4752935"/>
                <a:ext cx="2962170" cy="667639"/>
                <a:chOff x="3112838" y="4657975"/>
                <a:chExt cx="2962170" cy="667639"/>
              </a:xfrm>
            </p:grpSpPr>
            <p:graphicFrame>
              <p:nvGraphicFramePr>
                <p:cNvPr id="21" name="Объект 20">
                  <a:extLst>
                    <a:ext uri="{FF2B5EF4-FFF2-40B4-BE49-F238E27FC236}">
                      <a16:creationId xmlns:a16="http://schemas.microsoft.com/office/drawing/2014/main" id="{DC451298-EEA0-41BC-BCD9-891E0C11EC8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3112838" y="4702192"/>
                <a:ext cx="406857" cy="3082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03" name="Уравнение" r:id="rId14" imgW="317225" imgH="241091" progId="Equation.3">
                        <p:embed/>
                      </p:oleObj>
                    </mc:Choice>
                    <mc:Fallback>
                      <p:oleObj name="Уравнение" r:id="rId14" imgW="317225" imgH="241091" progId="Equation.3">
                        <p:embed/>
                        <p:pic>
                          <p:nvPicPr>
                            <p:cNvPr id="27" name="Объект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12838" y="4702192"/>
                              <a:ext cx="406857" cy="308224"/>
                            </a:xfrm>
                            <a:prstGeom prst="rect">
                              <a:avLst/>
                            </a:prstGeom>
                            <a:noFill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Прямоугольник 21">
                  <a:extLst>
                    <a:ext uri="{FF2B5EF4-FFF2-40B4-BE49-F238E27FC236}">
                      <a16:creationId xmlns:a16="http://schemas.microsoft.com/office/drawing/2014/main" id="{977E08C5-04FF-4DEE-8FC3-D25781F12743}"/>
                    </a:ext>
                  </a:extLst>
                </p:cNvPr>
                <p:cNvSpPr/>
                <p:nvPr/>
              </p:nvSpPr>
              <p:spPr>
                <a:xfrm>
                  <a:off x="3444255" y="4657975"/>
                  <a:ext cx="2630753" cy="667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indent="147042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975" dirty="0"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– начальное действующее значение периодической составляющей тока КЗ. </a:t>
                  </a:r>
                  <a:endParaRPr lang="ru-RU" altLang="ru-RU" sz="406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F8C39C5-3972-46BD-A80A-68FD6FBE2EE6}"/>
              </a:ext>
            </a:extLst>
          </p:cNvPr>
          <p:cNvGrpSpPr/>
          <p:nvPr/>
        </p:nvGrpSpPr>
        <p:grpSpPr>
          <a:xfrm>
            <a:off x="6016941" y="3847675"/>
            <a:ext cx="3372315" cy="1052971"/>
            <a:chOff x="5992513" y="3590850"/>
            <a:chExt cx="3774044" cy="1178408"/>
          </a:xfrm>
        </p:grpSpPr>
        <p:graphicFrame>
          <p:nvGraphicFramePr>
            <p:cNvPr id="24" name="Объект 23">
              <a:extLst>
                <a:ext uri="{FF2B5EF4-FFF2-40B4-BE49-F238E27FC236}">
                  <a16:creationId xmlns:a16="http://schemas.microsoft.com/office/drawing/2014/main" id="{B92F6878-379C-4413-99DE-3C19343048B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6745410" y="3590850"/>
            <a:ext cx="1591966" cy="7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4" name="Уравнение" r:id="rId16" imgW="901309" imgH="393529" progId="Equation.3">
                    <p:embed/>
                  </p:oleObj>
                </mc:Choice>
                <mc:Fallback>
                  <p:oleObj name="Уравнение" r:id="rId16" imgW="901309" imgH="393529" progId="Equation.3">
                    <p:embed/>
                    <p:pic>
                      <p:nvPicPr>
                        <p:cNvPr id="29" name="Объект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5410" y="3590850"/>
                          <a:ext cx="1591966" cy="71130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39B7D1E0-E32B-4D72-9B6C-501F9514F452}"/>
                </a:ext>
              </a:extLst>
            </p:cNvPr>
            <p:cNvGrpSpPr/>
            <p:nvPr/>
          </p:nvGrpSpPr>
          <p:grpSpPr>
            <a:xfrm>
              <a:off x="5992513" y="4307591"/>
              <a:ext cx="3774044" cy="461667"/>
              <a:chOff x="5993297" y="4725466"/>
              <a:chExt cx="3774044" cy="461667"/>
            </a:xfrm>
          </p:grpSpPr>
          <p:graphicFrame>
            <p:nvGraphicFramePr>
              <p:cNvPr id="26" name="Объект 25">
                <a:extLst>
                  <a:ext uri="{FF2B5EF4-FFF2-40B4-BE49-F238E27FC236}">
                    <a16:creationId xmlns:a16="http://schemas.microsoft.com/office/drawing/2014/main" id="{5BB7B22D-9AB3-4B27-BCAA-3BF7EAE31F74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993297" y="4787674"/>
              <a:ext cx="255847" cy="3372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5" name="Уравнение" r:id="rId18" imgW="203112" imgH="279279" progId="Equation.3">
                      <p:embed/>
                    </p:oleObj>
                  </mc:Choice>
                  <mc:Fallback>
                    <p:oleObj name="Уравнение" r:id="rId18" imgW="203112" imgH="279279" progId="Equation.3">
                      <p:embed/>
                      <p:pic>
                        <p:nvPicPr>
                          <p:cNvPr id="7" name="Объект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93297" y="4787674"/>
                            <a:ext cx="255847" cy="33725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Rectangle 238">
                <a:extLst>
                  <a:ext uri="{FF2B5EF4-FFF2-40B4-BE49-F238E27FC236}">
                    <a16:creationId xmlns:a16="http://schemas.microsoft.com/office/drawing/2014/main" id="{B8CEBA55-6601-4672-B716-49077955A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732" y="4725466"/>
                <a:ext cx="3588609" cy="4616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37148" rIns="74295" bIns="37148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975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 постоянная времени затухания апериодической составляющей тока КЗ.</a:t>
                </a:r>
                <a:endParaRPr lang="ru-RU" altLang="ru-RU" sz="97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8" name="Номер слайда 4">
            <a:extLst>
              <a:ext uri="{FF2B5EF4-FFF2-40B4-BE49-F238E27FC236}">
                <a16:creationId xmlns:a16="http://schemas.microsoft.com/office/drawing/2014/main" id="{A5A9889D-4D3F-47FB-BA69-EDDFE187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4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9" name="Номер слайда 4">
            <a:extLst>
              <a:ext uri="{FF2B5EF4-FFF2-40B4-BE49-F238E27FC236}">
                <a16:creationId xmlns:a16="http://schemas.microsoft.com/office/drawing/2014/main" id="{2CD0A4DE-4C06-4EA1-8208-3C8757423E3A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" y="1357845"/>
            <a:ext cx="5254947" cy="4622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5" y="1356904"/>
            <a:ext cx="5371772" cy="47511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" y="1356904"/>
            <a:ext cx="5328552" cy="4751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6" y="1353212"/>
            <a:ext cx="5373177" cy="47815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5" y="1365733"/>
            <a:ext cx="5371772" cy="47544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53559" y="1317385"/>
            <a:ext cx="33469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Расчёт ударных токов индивидуально для каждого генератора, представленного в сети с учётом его конкретных параметров.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173561" y="4709867"/>
            <a:ext cx="3338863" cy="1241002"/>
            <a:chOff x="492478" y="4797152"/>
            <a:chExt cx="4109369" cy="152738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92478" y="4797152"/>
              <a:ext cx="4109369" cy="1527387"/>
              <a:chOff x="488504" y="4545887"/>
              <a:chExt cx="4109369" cy="152738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88504" y="4545887"/>
                <a:ext cx="4109369" cy="64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1400" dirty="0"/>
                  <a:t>Вывод промежуточных расчётных величин:</a:t>
                </a:r>
              </a:p>
            </p:txBody>
          </p:sp>
          <p:graphicFrame>
            <p:nvGraphicFramePr>
              <p:cNvPr id="18" name="Объект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8802085"/>
                  </p:ext>
                </p:extLst>
              </p:nvPr>
            </p:nvGraphicFramePr>
            <p:xfrm>
              <a:off x="942798" y="5158436"/>
              <a:ext cx="225408" cy="344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8" name="Уравнение" r:id="rId9" imgW="228600" imgH="228600" progId="Equation.3">
                      <p:embed/>
                    </p:oleObj>
                  </mc:Choice>
                  <mc:Fallback>
                    <p:oleObj name="Уравнение" r:id="rId9" imgW="228600" imgH="228600" progId="Equation.3">
                      <p:embed/>
                      <p:pic>
                        <p:nvPicPr>
                          <p:cNvPr id="18" name="Объект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42798" y="5158436"/>
                            <a:ext cx="225408" cy="344127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Объект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0747239"/>
                  </p:ext>
                </p:extLst>
              </p:nvPr>
            </p:nvGraphicFramePr>
            <p:xfrm>
              <a:off x="936266" y="5457296"/>
              <a:ext cx="235602" cy="3105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9" name="Уравнение" r:id="rId11" imgW="203112" imgH="279279" progId="Equation.3">
                      <p:embed/>
                    </p:oleObj>
                  </mc:Choice>
                  <mc:Fallback>
                    <p:oleObj name="Уравнение" r:id="rId11" imgW="203112" imgH="279279" progId="Equation.3">
                      <p:embed/>
                      <p:pic>
                        <p:nvPicPr>
                          <p:cNvPr id="19" name="Объект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6266" y="5457296"/>
                            <a:ext cx="235602" cy="310567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Прямоугольник 19"/>
              <p:cNvSpPr/>
              <p:nvPr/>
            </p:nvSpPr>
            <p:spPr>
              <a:xfrm>
                <a:off x="1168206" y="5429311"/>
                <a:ext cx="2546772" cy="64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/>
                  <a:t>- постоянных времени затухания</a:t>
                </a: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1123434" y="5366761"/>
              <a:ext cx="2583113" cy="37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/>
                <a:t> -  ударный коэффициент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161631" y="3924609"/>
            <a:ext cx="3338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Учёт растекания ударного тока при наличии параллельных связей от генератора к месту повреждения.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3561" y="2507700"/>
            <a:ext cx="34720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Возможность индивидуального расчёта ударного тока для любой ветви, представленной на схеме при заданном повреждении (проверка оборудования на смежных объектах сети).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F76C34-53C1-499E-87CB-B116CFE13960}"/>
              </a:ext>
            </a:extLst>
          </p:cNvPr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Описание метода расчёта</a:t>
            </a:r>
          </a:p>
        </p:txBody>
      </p:sp>
      <p:sp>
        <p:nvSpPr>
          <p:cNvPr id="22" name="Номер слайда 4">
            <a:extLst>
              <a:ext uri="{FF2B5EF4-FFF2-40B4-BE49-F238E27FC236}">
                <a16:creationId xmlns:a16="http://schemas.microsoft.com/office/drawing/2014/main" id="{7B6FB594-0C0B-41A6-9603-419F83CB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5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3" name="Номер слайда 4">
            <a:extLst>
              <a:ext uri="{FF2B5EF4-FFF2-40B4-BE49-F238E27FC236}">
                <a16:creationId xmlns:a16="http://schemas.microsoft.com/office/drawing/2014/main" id="{04A2A661-81DC-4163-8C6C-FD17921E091B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Возможности модуля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473" y="1196524"/>
            <a:ext cx="882608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модуль позволяет определить подпитку тока КЗ, ударного тока КЗ, термическое действие тока КЗ от любого генератора в модели сети, просмотреть искомые величины по интересующим присоединениям;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для ветвей вывод величин при КЗ в указанном узле и при КЗ за выключателем;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учёт растекания ударного тока при наличии параллельных связей от генератора к месту повреждения;</a:t>
            </a:r>
          </a:p>
          <a:p>
            <a:pPr marL="4572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600" dirty="0"/>
              <a:t>учёт изменения сопротивления генераторов при расчёте теплового импульса с постоянной времени затухания генератора.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7AC831-78BA-4C26-BC3D-9B3BB44C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6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60DFEB78-D3C7-4DAD-9DE1-18CA5559EEB6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8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5C508F1-8AA8-4B21-A884-409692DE4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06" y="1102554"/>
            <a:ext cx="8349228" cy="55661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F76C34-53C1-499E-87CB-B116CFE13960}"/>
              </a:ext>
            </a:extLst>
          </p:cNvPr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Интерфейс модуля</a:t>
            </a:r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0FA149B2-7AA4-48B2-BD9F-E924FE4A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7</a:t>
            </a:fld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88FF01-6A05-4479-970A-D70D54EA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522" y="1553424"/>
            <a:ext cx="3600450" cy="4124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0E660F-C900-4F28-8AD7-9C3F1D03B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45" y="1552770"/>
            <a:ext cx="3600450" cy="4124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8515B1-32AD-4984-A19A-E0ADF4B0D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096" y="2624987"/>
            <a:ext cx="4371975" cy="1981200"/>
          </a:xfrm>
          <a:prstGeom prst="rect">
            <a:avLst/>
          </a:prstGeom>
        </p:spPr>
      </p:pic>
      <p:sp>
        <p:nvSpPr>
          <p:cNvPr id="10" name="Номер слайда 4">
            <a:extLst>
              <a:ext uri="{FF2B5EF4-FFF2-40B4-BE49-F238E27FC236}">
                <a16:creationId xmlns:a16="http://schemas.microsoft.com/office/drawing/2014/main" id="{348A96F6-AB32-4487-9A45-030E5027E8D5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03678" y="1697856"/>
            <a:ext cx="353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Расчёт периодической составляющей тока короткого замыкания для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/>
              <a:t>-</a:t>
            </a:r>
            <a:r>
              <a:rPr lang="ru-RU" sz="1600" dirty="0" err="1"/>
              <a:t>го</a:t>
            </a:r>
            <a:r>
              <a:rPr lang="ru-RU" sz="1600" dirty="0"/>
              <a:t> генератора.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08278" y="4307167"/>
            <a:ext cx="3530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Расчёт ударного тока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/>
              <a:t>-</a:t>
            </a:r>
            <a:r>
              <a:rPr lang="ru-RU" sz="1600" dirty="0" err="1"/>
              <a:t>го</a:t>
            </a:r>
            <a:r>
              <a:rPr lang="ru-RU" sz="1600" dirty="0"/>
              <a:t> генератора и его растекания по схеме электрической сети.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612390" y="2592559"/>
            <a:ext cx="3530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Расчёт полного сопротивления контура короткого замыкания для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/>
              <a:t>-</a:t>
            </a:r>
            <a:r>
              <a:rPr lang="ru-RU" sz="1600" dirty="0" err="1"/>
              <a:t>го</a:t>
            </a:r>
            <a:r>
              <a:rPr lang="ru-RU" sz="1600" dirty="0"/>
              <a:t> генератора.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603678" y="3489490"/>
            <a:ext cx="353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Определение ударного коэффициентов для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/>
              <a:t>-</a:t>
            </a:r>
            <a:r>
              <a:rPr lang="ru-RU" sz="1600" dirty="0" err="1"/>
              <a:t>го</a:t>
            </a:r>
            <a:r>
              <a:rPr lang="ru-RU" sz="1600" dirty="0"/>
              <a:t> генератор.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75526" y="5302131"/>
            <a:ext cx="35632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Расчёт суммарного ударного тока, протекающего по ветви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ru-RU" sz="1600" dirty="0"/>
              <a:t>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702002" y="1815582"/>
            <a:ext cx="1973822" cy="476819"/>
            <a:chOff x="792454" y="2348880"/>
            <a:chExt cx="1872208" cy="50405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92454" y="2348880"/>
              <a:ext cx="1872208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63" dirty="0"/>
            </a:p>
          </p:txBody>
        </p:sp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1387410" y="2404785"/>
            <a:ext cx="65722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0" name="Уравнение" r:id="rId4" imgW="406080" imgH="241200" progId="Equation.3">
                    <p:embed/>
                  </p:oleObj>
                </mc:Choice>
                <mc:Fallback>
                  <p:oleObj name="Уравнение" r:id="rId4" imgW="406080" imgH="241200" progId="Equation.3">
                    <p:embed/>
                    <p:pic>
                      <p:nvPicPr>
                        <p:cNvPr id="15" name="Объект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7410" y="2404785"/>
                          <a:ext cx="657225" cy="3873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10"/>
          <p:cNvGrpSpPr/>
          <p:nvPr/>
        </p:nvGrpSpPr>
        <p:grpSpPr>
          <a:xfrm>
            <a:off x="1695469" y="4016483"/>
            <a:ext cx="1969329" cy="908921"/>
            <a:chOff x="1495311" y="4653136"/>
            <a:chExt cx="1872208" cy="864096"/>
          </a:xfrm>
        </p:grpSpPr>
        <p:cxnSp>
          <p:nvCxnSpPr>
            <p:cNvPr id="53" name="Прямая со стрелкой 52"/>
            <p:cNvCxnSpPr/>
            <p:nvPr/>
          </p:nvCxnSpPr>
          <p:spPr>
            <a:xfrm>
              <a:off x="2417546" y="4653136"/>
              <a:ext cx="0" cy="37854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рямоугольник 37"/>
            <p:cNvSpPr/>
            <p:nvPr/>
          </p:nvSpPr>
          <p:spPr>
            <a:xfrm>
              <a:off x="1495311" y="5013176"/>
              <a:ext cx="1872208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63" dirty="0"/>
            </a:p>
          </p:txBody>
        </p:sp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2121757" y="5071456"/>
            <a:ext cx="477838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" name="Уравнение" r:id="rId6" imgW="279360" imgH="241200" progId="Equation.3">
                    <p:embed/>
                  </p:oleObj>
                </mc:Choice>
                <mc:Fallback>
                  <p:oleObj name="Уравнение" r:id="rId6" imgW="279360" imgH="241200" progId="Equation.3">
                    <p:embed/>
                    <p:pic>
                      <p:nvPicPr>
                        <p:cNvPr id="14" name="Объект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1757" y="5071456"/>
                          <a:ext cx="477838" cy="4127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6"/>
          <p:cNvGrpSpPr/>
          <p:nvPr/>
        </p:nvGrpSpPr>
        <p:grpSpPr>
          <a:xfrm>
            <a:off x="1702002" y="2292401"/>
            <a:ext cx="1973822" cy="902574"/>
            <a:chOff x="1508881" y="1934380"/>
            <a:chExt cx="1872208" cy="662038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508881" y="2221106"/>
              <a:ext cx="1872208" cy="375312"/>
              <a:chOff x="803696" y="2221106"/>
              <a:chExt cx="1872208" cy="375312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803696" y="2221106"/>
                <a:ext cx="1872208" cy="37531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ru-RU" sz="1463" dirty="0"/>
              </a:p>
            </p:txBody>
          </p:sp>
          <p:graphicFrame>
            <p:nvGraphicFramePr>
              <p:cNvPr id="27" name="Объект 2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405594" y="2273166"/>
              <a:ext cx="614363" cy="286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12" name="Уравнение" r:id="rId8" imgW="380880" imgH="241200" progId="Equation.3">
                      <p:embed/>
                    </p:oleObj>
                  </mc:Choice>
                  <mc:Fallback>
                    <p:oleObj name="Уравнение" r:id="rId8" imgW="380880" imgH="241200" progId="Equation.3">
                      <p:embed/>
                      <p:pic>
                        <p:nvPicPr>
                          <p:cNvPr id="27" name="Объект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05594" y="2273166"/>
                            <a:ext cx="614363" cy="286224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1" name="Прямая со стрелкой 50"/>
            <p:cNvCxnSpPr/>
            <p:nvPr/>
          </p:nvCxnSpPr>
          <p:spPr>
            <a:xfrm>
              <a:off x="2410611" y="1934380"/>
              <a:ext cx="0" cy="2867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1695469" y="4918846"/>
            <a:ext cx="1969329" cy="908921"/>
            <a:chOff x="1495311" y="5517232"/>
            <a:chExt cx="1872208" cy="864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495311" y="5877272"/>
              <a:ext cx="1872208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63" dirty="0"/>
            </a:p>
          </p:txBody>
        </p:sp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2023531" y="5903875"/>
            <a:ext cx="65246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" name="Уравнение" r:id="rId10" imgW="342720" imgH="241200" progId="Equation.3">
                    <p:embed/>
                  </p:oleObj>
                </mc:Choice>
                <mc:Fallback>
                  <p:oleObj name="Уравнение" r:id="rId10" imgW="342720" imgH="241200" progId="Equation.3">
                    <p:embed/>
                    <p:pic>
                      <p:nvPicPr>
                        <p:cNvPr id="8" name="Объект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3531" y="5903875"/>
                          <a:ext cx="652463" cy="4508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6" name="Прямая со стрелкой 55"/>
            <p:cNvCxnSpPr/>
            <p:nvPr/>
          </p:nvCxnSpPr>
          <p:spPr>
            <a:xfrm>
              <a:off x="2436687" y="5517232"/>
              <a:ext cx="0" cy="37854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1702001" y="3194974"/>
            <a:ext cx="1963856" cy="877594"/>
            <a:chOff x="732589" y="3818821"/>
            <a:chExt cx="1320056" cy="83431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732589" y="4130579"/>
              <a:ext cx="1320056" cy="50405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463" dirty="0"/>
            </a:p>
          </p:txBody>
        </p:sp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761525" y="4130579"/>
            <a:ext cx="1230354" cy="522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Уравнение" r:id="rId12" imgW="977760" imgH="406080" progId="Equation.3">
                    <p:embed/>
                  </p:oleObj>
                </mc:Choice>
                <mc:Fallback>
                  <p:oleObj name="Уравнение" r:id="rId12" imgW="977760" imgH="406080" progId="Equation.3">
                    <p:embed/>
                    <p:pic>
                      <p:nvPicPr>
                        <p:cNvPr id="20" name="Объект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525" y="4130579"/>
                          <a:ext cx="1230354" cy="52255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Прямая со стрелкой 51"/>
            <p:cNvCxnSpPr>
              <a:stCxn id="26" idx="2"/>
              <a:endCxn id="34" idx="0"/>
            </p:cNvCxnSpPr>
            <p:nvPr/>
          </p:nvCxnSpPr>
          <p:spPr>
            <a:xfrm flipH="1">
              <a:off x="1392617" y="3818821"/>
              <a:ext cx="3349" cy="3117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B33BDC2-1E19-480E-A6DE-AA215AEFD7CF}"/>
              </a:ext>
            </a:extLst>
          </p:cNvPr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Последовательность расчёта ударного тока</a:t>
            </a:r>
          </a:p>
        </p:txBody>
      </p:sp>
      <p:sp>
        <p:nvSpPr>
          <p:cNvPr id="28" name="Номер слайда 4">
            <a:extLst>
              <a:ext uri="{FF2B5EF4-FFF2-40B4-BE49-F238E27FC236}">
                <a16:creationId xmlns:a16="http://schemas.microsoft.com/office/drawing/2014/main" id="{EFD4E235-0340-4EA7-A979-D9388465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8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Номер слайда 4">
            <a:extLst>
              <a:ext uri="{FF2B5EF4-FFF2-40B4-BE49-F238E27FC236}">
                <a16:creationId xmlns:a16="http://schemas.microsoft.com/office/drawing/2014/main" id="{BA149394-52D2-4873-9F87-7EF73025B7F8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494DC-FACC-45A7-9642-6669A98E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53" y="1113261"/>
            <a:ext cx="8498160" cy="43335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F76C34-53C1-499E-87CB-B116CFE13960}"/>
              </a:ext>
            </a:extLst>
          </p:cNvPr>
          <p:cNvSpPr txBox="1"/>
          <p:nvPr/>
        </p:nvSpPr>
        <p:spPr>
          <a:xfrm>
            <a:off x="200472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cs typeface="Arial" panose="020B0604020202020204" pitchFamily="34" charset="0"/>
              </a:rPr>
              <a:t>Вывод результатов расчёта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DA79A12E-5191-45E8-919B-ACB5A093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33609" y="6669360"/>
            <a:ext cx="2193910" cy="188640"/>
          </a:xfrm>
        </p:spPr>
        <p:txBody>
          <a:bodyPr/>
          <a:lstStyle/>
          <a:p>
            <a:fld id="{55E39547-D290-4BC1-B0B3-36E62794E406}" type="slidenum">
              <a:rPr lang="ru-RU" sz="1600" smtClean="0">
                <a:solidFill>
                  <a:prstClr val="white"/>
                </a:solidFill>
              </a:rPr>
              <a:pPr/>
              <a:t>9</a:t>
            </a:fld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" name="Номер слайда 4">
            <a:extLst>
              <a:ext uri="{FF2B5EF4-FFF2-40B4-BE49-F238E27FC236}">
                <a16:creationId xmlns:a16="http://schemas.microsoft.com/office/drawing/2014/main" id="{06697573-A643-48D4-980B-55EDFDA36495}"/>
              </a:ext>
            </a:extLst>
          </p:cNvPr>
          <p:cNvSpPr txBox="1">
            <a:spLocks/>
          </p:cNvSpPr>
          <p:nvPr/>
        </p:nvSpPr>
        <p:spPr>
          <a:xfrm>
            <a:off x="0" y="6667332"/>
            <a:ext cx="992560" cy="198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arurza.ru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ABBF9-FBCE-4940-99CF-55785BC9C669}"/>
              </a:ext>
            </a:extLst>
          </p:cNvPr>
          <p:cNvSpPr txBox="1"/>
          <p:nvPr/>
        </p:nvSpPr>
        <p:spPr>
          <a:xfrm>
            <a:off x="-108656" y="5643823"/>
            <a:ext cx="176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Величина тока КЗ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DDBFD40-B388-4FED-870F-821C500CAB97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73875" y="4773336"/>
            <a:ext cx="961249" cy="8704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ADD65F9-40BF-4D58-B92F-8946893E2F66}"/>
              </a:ext>
            </a:extLst>
          </p:cNvPr>
          <p:cNvSpPr txBox="1"/>
          <p:nvPr/>
        </p:nvSpPr>
        <p:spPr>
          <a:xfrm>
            <a:off x="3079590" y="5524988"/>
            <a:ext cx="2034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Постоянная времени затухания апериодической составляющей тока КЗ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4AE0AB0-B466-4404-B2EE-F507F3E54D9B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4096980" y="4773336"/>
            <a:ext cx="646974" cy="7516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1A83537-6241-4DD4-AADC-2DA55237F9B0}"/>
              </a:ext>
            </a:extLst>
          </p:cNvPr>
          <p:cNvSpPr txBox="1"/>
          <p:nvPr/>
        </p:nvSpPr>
        <p:spPr>
          <a:xfrm>
            <a:off x="4801668" y="5620453"/>
            <a:ext cx="1281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Ударный коэффициент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F054F1D-8245-43B3-8A44-672855883ED7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5246964" y="4773336"/>
            <a:ext cx="195559" cy="8471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0412550-BF61-4961-9FAF-5F59A919C6F0}"/>
              </a:ext>
            </a:extLst>
          </p:cNvPr>
          <p:cNvSpPr txBox="1"/>
          <p:nvPr/>
        </p:nvSpPr>
        <p:spPr>
          <a:xfrm>
            <a:off x="5967793" y="5620453"/>
            <a:ext cx="109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Ударный ток КЗ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B1F8A461-AC21-4D55-AD34-03B43717F058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6052190" y="4735623"/>
            <a:ext cx="464278" cy="884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629A96A-9E88-4773-8466-4171C83A98D4}"/>
              </a:ext>
            </a:extLst>
          </p:cNvPr>
          <p:cNvSpPr txBox="1"/>
          <p:nvPr/>
        </p:nvSpPr>
        <p:spPr>
          <a:xfrm>
            <a:off x="6989157" y="5710315"/>
            <a:ext cx="142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Интеграл Джоуля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798AA7C-4DE4-47A7-89D0-E8FC1666B2E1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7065142" y="4773337"/>
            <a:ext cx="636652" cy="9369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C232BCE-D172-41D2-B250-00107F6F2548}"/>
              </a:ext>
            </a:extLst>
          </p:cNvPr>
          <p:cNvSpPr txBox="1"/>
          <p:nvPr/>
        </p:nvSpPr>
        <p:spPr>
          <a:xfrm>
            <a:off x="8282561" y="5710315"/>
            <a:ext cx="1625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Термически </a:t>
            </a:r>
            <a:r>
              <a:rPr lang="ru-RU" sz="1400" b="1" dirty="0" err="1"/>
              <a:t>эквивалентый</a:t>
            </a:r>
            <a:r>
              <a:rPr lang="ru-RU" sz="1400" b="1" dirty="0"/>
              <a:t> ток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A3178BF8-9E0E-4879-A25C-423CD4539577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8146425" y="4773336"/>
            <a:ext cx="948726" cy="9369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FFB4A965-6D7E-4C15-AFCC-A7E662350C60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373901" y="4773336"/>
            <a:ext cx="425933" cy="10129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E587DBB8-96FC-42EA-88DA-207285E67674}"/>
              </a:ext>
            </a:extLst>
          </p:cNvPr>
          <p:cNvCxnSpPr>
            <a:cxnSpLocks/>
          </p:cNvCxnSpPr>
          <p:nvPr/>
        </p:nvCxnSpPr>
        <p:spPr>
          <a:xfrm flipH="1">
            <a:off x="4096981" y="2516697"/>
            <a:ext cx="832328" cy="419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D31B29C4-3511-43EB-8DB6-8142099E61D6}"/>
              </a:ext>
            </a:extLst>
          </p:cNvPr>
          <p:cNvSpPr txBox="1"/>
          <p:nvPr/>
        </p:nvSpPr>
        <p:spPr>
          <a:xfrm>
            <a:off x="1544762" y="5786246"/>
            <a:ext cx="165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Величина тока при КЗ выключателем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1DB24D-5F28-4B33-9029-0A70F1AFD2D0}"/>
              </a:ext>
            </a:extLst>
          </p:cNvPr>
          <p:cNvSpPr txBox="1"/>
          <p:nvPr/>
        </p:nvSpPr>
        <p:spPr>
          <a:xfrm>
            <a:off x="4762944" y="1994921"/>
            <a:ext cx="156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Расчётная величина тока КЗ</a:t>
            </a:r>
          </a:p>
        </p:txBody>
      </p:sp>
    </p:spTree>
    <p:extLst>
      <p:ext uri="{BB962C8B-B14F-4D97-AF65-F5344CB8AC3E}">
        <p14:creationId xmlns:p14="http://schemas.microsoft.com/office/powerpoint/2010/main" val="11066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5" grpId="0"/>
      <p:bldP spid="32" grpId="0"/>
      <p:bldP spid="34" grpId="0"/>
      <p:bldP spid="39" grpId="0"/>
      <p:bldP spid="52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588</Words>
  <Application>Microsoft Office PowerPoint</Application>
  <PresentationFormat>Лист A4 (210x297 мм)</PresentationFormat>
  <Paragraphs>94</Paragraphs>
  <Slides>11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Саввин</dc:creator>
  <cp:lastModifiedBy>Дмитрий Саввин</cp:lastModifiedBy>
  <cp:revision>31</cp:revision>
  <dcterms:created xsi:type="dcterms:W3CDTF">2017-06-21T03:08:06Z</dcterms:created>
  <dcterms:modified xsi:type="dcterms:W3CDTF">2017-07-17T08:03:30Z</dcterms:modified>
</cp:coreProperties>
</file>